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6"/>
  </p:sldMasterIdLst>
  <p:notesMasterIdLst>
    <p:notesMasterId r:id="rId24"/>
  </p:notesMasterIdLst>
  <p:handoutMasterIdLst>
    <p:handoutMasterId r:id="rId25"/>
  </p:handoutMasterIdLst>
  <p:sldIdLst>
    <p:sldId id="618" r:id="rId7"/>
    <p:sldId id="330" r:id="rId8"/>
    <p:sldId id="621" r:id="rId9"/>
    <p:sldId id="622" r:id="rId10"/>
    <p:sldId id="623" r:id="rId11"/>
    <p:sldId id="625" r:id="rId12"/>
    <p:sldId id="624" r:id="rId13"/>
    <p:sldId id="628" r:id="rId14"/>
    <p:sldId id="626" r:id="rId15"/>
    <p:sldId id="627" r:id="rId16"/>
    <p:sldId id="559" r:id="rId17"/>
    <p:sldId id="629" r:id="rId18"/>
    <p:sldId id="616" r:id="rId19"/>
    <p:sldId id="282" r:id="rId20"/>
    <p:sldId id="283" r:id="rId21"/>
    <p:sldId id="284" r:id="rId22"/>
    <p:sldId id="602" r:id="rId2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CAB"/>
    <a:srgbClr val="11AFDC"/>
    <a:srgbClr val="14CCFF"/>
    <a:srgbClr val="2671B6"/>
    <a:srgbClr val="29779D"/>
    <a:srgbClr val="0070C0"/>
    <a:srgbClr val="78E6D1"/>
    <a:srgbClr val="339DFF"/>
    <a:srgbClr val="0D0D0D"/>
    <a:srgbClr val="08A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768" autoAdjust="0"/>
  </p:normalViewPr>
  <p:slideViewPr>
    <p:cSldViewPr>
      <p:cViewPr varScale="1">
        <p:scale>
          <a:sx n="114" d="100"/>
          <a:sy n="114" d="100"/>
        </p:scale>
        <p:origin x="1013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10" d="100"/>
        <a:sy n="110" d="100"/>
      </p:scale>
      <p:origin x="0" y="102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81676-12AF-4D2C-84B6-F71A86A8FD5D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87A46-545E-4B54-9814-BE8AD37D55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59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2DBBD-45A0-406D-B529-0C6A3DFC05BB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1E679-53C4-49BB-B2FA-B22C23CDA4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8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6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31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597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58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19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192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51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11" algn="l" defTabSz="9137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75176" y="1080000"/>
            <a:ext cx="8280000" cy="144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rgbClr val="00B0F0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675176" y="2700000"/>
            <a:ext cx="8280000" cy="720000"/>
          </a:xfrm>
        </p:spPr>
        <p:txBody>
          <a:bodyPr lIns="0" tIns="0" rIns="0"/>
          <a:lstStyle>
            <a:lvl1pPr marL="36548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6854" indent="0" algn="ctr">
              <a:buNone/>
            </a:lvl2pPr>
            <a:lvl3pPr marL="913709" indent="0" algn="ctr">
              <a:buNone/>
            </a:lvl3pPr>
            <a:lvl4pPr marL="1370563" indent="0" algn="ctr">
              <a:buNone/>
            </a:lvl4pPr>
            <a:lvl5pPr marL="1827413" indent="0" algn="ctr">
              <a:buNone/>
            </a:lvl5pPr>
            <a:lvl6pPr marL="2284262" indent="0" algn="ctr">
              <a:buNone/>
            </a:lvl6pPr>
            <a:lvl7pPr marL="2741123" indent="0" algn="ctr">
              <a:buNone/>
            </a:lvl7pPr>
            <a:lvl8pPr marL="3197971" indent="0" algn="ctr">
              <a:buNone/>
            </a:lvl8pPr>
            <a:lvl9pPr marL="365482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134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kumimoji="0" lang="en-US" sz="20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/>
              </a:defRPr>
            </a:lvl4pPr>
            <a:lvl5pPr marL="802674" indent="-264914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</p:spPr>
        <p:txBody>
          <a:bodyPr/>
          <a:lstStyle/>
          <a:p>
            <a:fld id="{093B2A86-45ED-C24E-A6EF-CE2E29A7B2D6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</p:spPr>
        <p:txBody>
          <a:bodyPr/>
          <a:lstStyle/>
          <a:p>
            <a:fld id="{4B177189-E7CB-4A4F-A05A-B7FCD8F5EC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05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1255" y="1080000"/>
            <a:ext cx="836899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852" y="898072"/>
            <a:ext cx="685979" cy="685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17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1" y="1080000"/>
            <a:ext cx="395678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58343" y="1080000"/>
            <a:ext cx="4171913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2554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1254" y="1080000"/>
            <a:ext cx="395678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58343" y="1080000"/>
            <a:ext cx="4171913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74056" y="690332"/>
            <a:ext cx="8372180" cy="29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852" y="898072"/>
            <a:ext cx="685979" cy="685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599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1255" y="1080000"/>
            <a:ext cx="836899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74056" y="690332"/>
            <a:ext cx="8372180" cy="29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852" y="898072"/>
            <a:ext cx="685979" cy="685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9226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earence check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5" y="1080000"/>
            <a:ext cx="8370249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0" y="1143004"/>
            <a:ext cx="9144000" cy="343605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91994" y="767478"/>
            <a:ext cx="3062784" cy="36979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991994" y="4579080"/>
            <a:ext cx="3062784" cy="56444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algn="ctr" defTabSz="913709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991994" y="626364"/>
            <a:ext cx="3062784" cy="36979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991994" y="4615317"/>
            <a:ext cx="3062784" cy="52820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algn="ctr" defTabSz="913709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</p:spTree>
    <p:extLst>
      <p:ext uri="{BB962C8B-B14F-4D97-AF65-F5344CB8AC3E}">
        <p14:creationId xmlns:p14="http://schemas.microsoft.com/office/powerpoint/2010/main" val="172084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earence check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1143004"/>
            <a:ext cx="9144000" cy="343605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991994" y="767478"/>
            <a:ext cx="3062784" cy="36979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91994" y="4579080"/>
            <a:ext cx="3062784" cy="56444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algn="ctr" defTabSz="913709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50475" y="987414"/>
            <a:ext cx="0" cy="3818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1" y="1080000"/>
            <a:ext cx="3956784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58790" y="1080000"/>
            <a:ext cx="4171461" cy="351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991994" y="626364"/>
            <a:ext cx="3062784" cy="36979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37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91994" y="4615317"/>
            <a:ext cx="3062784" cy="52820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72" tIns="45686" rIns="91372" bIns="45686" numCol="1" rtlCol="0" anchor="ctr" anchorCtr="0" compatLnSpc="1">
            <a:prstTxWarp prst="textNoShape">
              <a:avLst/>
            </a:prstTxWarp>
          </a:bodyPr>
          <a:lstStyle/>
          <a:p>
            <a:pPr algn="ctr" defTabSz="913709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51589" y="1004889"/>
            <a:ext cx="0" cy="380091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50475" y="987414"/>
            <a:ext cx="0" cy="3818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14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75176" y="2097183"/>
            <a:ext cx="8280000" cy="760219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1156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1151542" y="1905025"/>
            <a:ext cx="6958968" cy="1109747"/>
          </a:xfrm>
        </p:spPr>
        <p:txBody>
          <a:bodyPr lIns="0" tIns="0" rIns="0" bIns="0">
            <a:noAutofit/>
          </a:bodyPr>
          <a:lstStyle>
            <a:lvl1pPr algn="l">
              <a:defRPr sz="3200" b="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Type or insert a quote into this box ensuring each line of text is as equal as possible.  There are three line to fill so please edit as required.  Character count </a:t>
            </a:r>
            <a:r>
              <a:rPr kumimoji="0" lang="en-GB" dirty="0" err="1"/>
              <a:t>approx</a:t>
            </a:r>
            <a:r>
              <a:rPr kumimoji="0" lang="en-GB" dirty="0"/>
              <a:t> 160</a:t>
            </a:r>
            <a:endParaRPr kumimoji="0"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9570" y="3386667"/>
            <a:ext cx="685979" cy="685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636843" y="3393441"/>
            <a:ext cx="3534164" cy="409531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7F7F7F"/>
                </a:solidFill>
              </a:defRPr>
            </a:lvl1pPr>
            <a:lvl2pPr marL="537754" indent="0">
              <a:buNone/>
              <a:defRPr sz="1200">
                <a:solidFill>
                  <a:srgbClr val="7F7F7F"/>
                </a:solidFill>
              </a:defRPr>
            </a:lvl2pPr>
            <a:lvl3pPr marL="537754" indent="0">
              <a:buNone/>
              <a:defRPr sz="1200">
                <a:solidFill>
                  <a:srgbClr val="7F7F7F"/>
                </a:solidFill>
              </a:defRPr>
            </a:lvl3pPr>
            <a:lvl4pPr marL="537754" indent="0">
              <a:buNone/>
              <a:defRPr sz="1200">
                <a:solidFill>
                  <a:srgbClr val="7F7F7F"/>
                </a:solidFill>
              </a:defRPr>
            </a:lvl4pPr>
            <a:lvl5pPr marL="537754" indent="0">
              <a:buNone/>
              <a:defRPr sz="1200">
                <a:solidFill>
                  <a:srgbClr val="7F7F7F"/>
                </a:solidFill>
              </a:defRPr>
            </a:lvl5pPr>
          </a:lstStyle>
          <a:p>
            <a:pPr lvl="0"/>
            <a:r>
              <a:rPr lang="en-GB" dirty="0"/>
              <a:t>Type acknowledgement or source of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5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360001" y="252000"/>
            <a:ext cx="8372180" cy="432000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6" y="882001"/>
            <a:ext cx="8372176" cy="3685858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/>
          <a:p>
            <a:pPr lvl="0" eaLnBrk="1" latinLnBrk="0" hangingPunct="1"/>
            <a:r>
              <a:rPr kumimoji="0" lang="en-GB" dirty="0"/>
              <a:t>Click to edit text</a:t>
            </a:r>
          </a:p>
          <a:p>
            <a:pPr lvl="2" eaLnBrk="1" latinLnBrk="0" hangingPunct="1"/>
            <a:r>
              <a:rPr kumimoji="0" lang="en-GB" dirty="0"/>
              <a:t>Second level</a:t>
            </a:r>
          </a:p>
          <a:p>
            <a:pPr lvl="1" eaLnBrk="1" latinLnBrk="0" hangingPunct="1"/>
            <a:r>
              <a:rPr kumimoji="0" lang="en-GB" dirty="0"/>
              <a:t>Third level</a:t>
            </a:r>
          </a:p>
          <a:p>
            <a:pPr lvl="3" eaLnBrk="1" latinLnBrk="0" hangingPunct="1"/>
            <a:r>
              <a:rPr kumimoji="0" lang="en-GB" dirty="0"/>
              <a:t>Fourth level</a:t>
            </a:r>
          </a:p>
          <a:p>
            <a:pPr lvl="2" eaLnBrk="1" latinLnBrk="0" hangingPunct="1"/>
            <a:r>
              <a:rPr kumimoji="0" lang="en-GB" dirty="0"/>
              <a:t>Fifth level</a:t>
            </a:r>
            <a:endParaRPr kumimoji="0" lang="en-US" dirty="0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4272430" y="4765858"/>
            <a:ext cx="547322" cy="221729"/>
          </a:xfrm>
          <a:prstGeom prst="rect">
            <a:avLst/>
          </a:prstGeom>
        </p:spPr>
        <p:txBody>
          <a:bodyPr vert="horz" lIns="0" tIns="0" rIns="91372" bIns="0" anchor="ctr"/>
          <a:lstStyle>
            <a:defPPr>
              <a:defRPr lang="en-US"/>
            </a:defPPr>
            <a:lvl1pPr marL="0" algn="l" defTabSz="4572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6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DA607-C033-414D-8F05-C963E77EB547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marL="0" marR="0" indent="0" algn="ctr" defTabSz="456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98062F-EE8D-49EB-A317-22916E1812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772" y="4727365"/>
            <a:ext cx="1155408" cy="3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5" r:id="rId10"/>
  </p:sldLayoutIdLst>
  <p:txStyles>
    <p:titleStyle>
      <a:lvl1pPr algn="l" rtl="0" eaLnBrk="1" latinLnBrk="0" hangingPunct="1">
        <a:spcBef>
          <a:spcPct val="0"/>
        </a:spcBef>
        <a:buNone/>
        <a:tabLst>
          <a:tab pos="2154188" algn="l"/>
        </a:tabLst>
        <a:defRPr kumimoji="0" sz="3000" b="1" i="0" kern="1200" baseline="0">
          <a:solidFill>
            <a:srgbClr val="0070C0"/>
          </a:solidFill>
          <a:effectLst/>
          <a:latin typeface="Arial" panose="020B0604020202020204" pitchFamily="34" charset="0"/>
          <a:ea typeface="微软雅黑" panose="020B0503020204020204" pitchFamily="34" charset="-122"/>
          <a:cs typeface="Gill Sans MT"/>
        </a:defRPr>
      </a:lvl1pPr>
    </p:titleStyle>
    <p:bodyStyle>
      <a:lvl1pPr marL="26491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400" b="0" i="0" kern="1200" baseline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微软雅黑" panose="020B0503020204020204" pitchFamily="34" charset="-122"/>
          <a:cs typeface="Gill Sans MT"/>
        </a:defRPr>
      </a:lvl1pPr>
      <a:lvl2pPr marL="80267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100" b="0" i="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Gill Sans MT"/>
        </a:defRPr>
      </a:lvl2pPr>
      <a:lvl3pPr marL="80267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000" b="0" i="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Gill Sans MT"/>
        </a:defRPr>
      </a:lvl3pPr>
      <a:lvl4pPr marL="80267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000" b="0" i="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Gill Sans MT"/>
        </a:defRPr>
      </a:lvl4pPr>
      <a:lvl5pPr marL="802674" indent="-264914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panose="05000000000000000000" pitchFamily="2" charset="2"/>
        <a:buChar char="Ø"/>
        <a:defRPr kumimoji="0" sz="2000" b="0" i="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Gill Sans MT"/>
        </a:defRPr>
      </a:lvl5pPr>
      <a:lvl6pPr marL="1563770" indent="-257168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" panose="05000000000000000000" pitchFamily="2" charset="2"/>
        <a:buChar char="Ø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699493" indent="-182743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18784" indent="-182743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7204" indent="-182743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68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37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6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112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48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photo.blog.sina.com.cn/showpic.html#blogid=8a951ceb0102w81g&amp;url=http://album.sina.com.cn/pic/002xlA0Pgy6UR0LVeQm4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B736B-BA57-4BFF-8DF6-454081159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1347614"/>
            <a:ext cx="8280000" cy="1440000"/>
          </a:xfrm>
        </p:spPr>
        <p:txBody>
          <a:bodyPr/>
          <a:lstStyle/>
          <a:p>
            <a:pPr algn="ctr"/>
            <a:r>
              <a:rPr lang="zh-CN" altLang="en-US" dirty="0"/>
              <a:t>人脸检测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0302E5-E026-4D47-B550-9E77249C52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李根</a:t>
            </a:r>
          </a:p>
        </p:txBody>
      </p:sp>
    </p:spTree>
    <p:extLst>
      <p:ext uri="{BB962C8B-B14F-4D97-AF65-F5344CB8AC3E}">
        <p14:creationId xmlns:p14="http://schemas.microsoft.com/office/powerpoint/2010/main" val="395853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B1CE1-84C7-49BF-A398-EF1ADAA9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Haar</a:t>
            </a:r>
            <a:r>
              <a:rPr lang="en-US" altLang="zh-CN" dirty="0"/>
              <a:t>-like</a:t>
            </a:r>
            <a:r>
              <a:rPr lang="zh-CN" altLang="en-US" dirty="0"/>
              <a:t>特征</a:t>
            </a:r>
            <a:br>
              <a:rPr lang="zh-CN" altLang="en-US" b="0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B9E63A-775F-4778-B46F-7F1F916F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D89950-7C68-4D9D-93D6-5698BEF9A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71550"/>
            <a:ext cx="3751312" cy="1573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A2EAAC-344F-4AF2-A0D8-E8C913C64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345017"/>
            <a:ext cx="3751312" cy="24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7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ea"/>
                <a:ea typeface="+mj-ea"/>
              </a:rPr>
              <a:t>AdaBoost</a:t>
            </a:r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22" name="内容占位符 1">
            <a:extLst>
              <a:ext uri="{FF2B5EF4-FFF2-40B4-BE49-F238E27FC236}">
                <a16:creationId xmlns:a16="http://schemas.microsoft.com/office/drawing/2014/main" id="{BDF9241A-C294-46CF-B6BF-BD5029A9E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255" y="951570"/>
            <a:ext cx="7289087" cy="3761534"/>
          </a:xfrm>
        </p:spPr>
        <p:txBody>
          <a:bodyPr/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弱分类器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强分类器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级联分类器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Adaboost算法结合Haar-like特征">
            <a:hlinkClick r:id="rId2" tgtFrame="&quot;_blank&quot;"/>
            <a:extLst>
              <a:ext uri="{FF2B5EF4-FFF2-40B4-BE49-F238E27FC236}">
                <a16:creationId xmlns:a16="http://schemas.microsoft.com/office/drawing/2014/main" id="{0DBA4CD6-7822-4F77-AC6A-D10BA74145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23678"/>
            <a:ext cx="2887980" cy="23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23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015598-547A-48AF-91F8-2DB6BB57F8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该算法其实是一个简单的弱分类算法提升过程，这个过程通过不断的训练，可以提高对数据的分类能力。整个过程如下所示：</a:t>
            </a: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1.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先通过对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个训练样本的学习得到第一个弱分类器；</a:t>
            </a: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2.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将分错的样本和其他的新数据一起构成一个新的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个的训练样本，通过对这个样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本的学习得到第二个弱分类器 ；</a:t>
            </a: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3.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都分错了的样本加上其他的新样本构成另一个新的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个的训练样本，通过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对这个样本的学习得到第三个弱分类器；</a:t>
            </a: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4.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最终经过提升的强分类器。即某个数据被分为哪一类要由各分类器权值决定。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CABA3EC-3AAD-4DE9-9DBA-18134EEB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AdaBoost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60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3E719-7EED-4AD7-824B-E81C5768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MTCNN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ABFA5-2A37-45EA-A116-A13278531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73271" cy="3263504"/>
          </a:xfrm>
        </p:spPr>
        <p:txBody>
          <a:bodyPr>
            <a:normAutofit/>
          </a:bodyPr>
          <a:lstStyle/>
          <a:p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该算法有三个阶段组成：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第一阶段，浅层的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CNN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快速产生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候选窗体；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  第二阶段，通过更复杂的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CNN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精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炼候选窗体，丢弃大量的重叠窗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 体；  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  第三阶段，使用更加强大的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CNN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实现候选窗体去留，同时显示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五个面部关键点定位。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CBE7CC09-C119-4B6C-8FA2-026BA8AD74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77" y="1268016"/>
            <a:ext cx="2578435" cy="29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8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82823-65A8-4380-9E0F-D955F410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MTCNN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745065-EA90-4616-866D-6020FA75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Stage 1: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采用全卷积神经网络，即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P-Net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，去获得候选窗体和边界回归向量。同时，候选窗体根据边界框进行校准。然后，利用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NMS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方法去除重叠窗体。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C644AA-20AA-487E-9676-8DA53C50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66" y="2060122"/>
            <a:ext cx="5866404" cy="2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5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4491B-264E-4FE9-A4CD-D763241E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MTCNN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B2F96-5EDE-4720-ABC1-7A4189065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stage 2:R-Net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，将经过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P-Net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确定的包含候选窗体的图片在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R-Net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网络中训练，网络最后选用全连接的方式进行训练。利用边界框向量微调候选窗体，再利用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NMS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去除重叠窗体。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4438A-6196-42E0-B493-4E0A7F020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77" y="1916226"/>
            <a:ext cx="6579394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3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A51B9-66DE-4010-BAB1-69995675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MTCNN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5DDF7-858E-46FD-8FE5-ED3174C1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stage 3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O-Net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，网络结构比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R-Net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多一层卷积，功能与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R-Net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作用一样，只是在去除重叠候选窗口的同时，显示五个人脸关键点定位。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45C234-0FCD-4F5E-9608-D80AC000D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23678"/>
            <a:ext cx="6897134" cy="14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1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53DCA4B-7BC0-4090-AF50-18FE22CD89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MIPI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摄像机实现人脸检测，画出视频中的人脸和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个关键点坐标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804D0B-48AB-4901-AC4B-51486477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E95912D-D845-45CD-95B5-8A31BF11E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491930"/>
              </p:ext>
            </p:extLst>
          </p:nvPr>
        </p:nvGraphicFramePr>
        <p:xfrm>
          <a:off x="2348136" y="2396850"/>
          <a:ext cx="857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包装程序外壳对象" showAsIcon="1" r:id="rId3" imgW="857880" imgH="437400" progId="Package">
                  <p:embed/>
                </p:oleObj>
              </mc:Choice>
              <mc:Fallback>
                <p:oleObj name="包装程序外壳对象" showAsIcon="1" r:id="rId3" imgW="8578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8136" y="2396850"/>
                        <a:ext cx="8572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53D2172-0F9B-4E7E-BE29-787AFB591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702884"/>
              </p:ext>
            </p:extLst>
          </p:nvPr>
        </p:nvGraphicFramePr>
        <p:xfrm>
          <a:off x="5220072" y="2396850"/>
          <a:ext cx="10969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包装程序外壳对象" showAsIcon="1" r:id="rId5" imgW="1096560" imgH="437400" progId="Package">
                  <p:embed/>
                </p:oleObj>
              </mc:Choice>
              <mc:Fallback>
                <p:oleObj name="包装程序外壳对象" showAsIcon="1" r:id="rId5" imgW="109656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0072" y="2396850"/>
                        <a:ext cx="109696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8D092D4-C275-4BC5-A6AB-1F6C9DCBF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966986"/>
              </p:ext>
            </p:extLst>
          </p:nvPr>
        </p:nvGraphicFramePr>
        <p:xfrm>
          <a:off x="3990975" y="2396850"/>
          <a:ext cx="581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包装程序外壳对象" showAsIcon="1" r:id="rId7" imgW="580680" imgH="437400" progId="Package">
                  <p:embed/>
                </p:oleObj>
              </mc:Choice>
              <mc:Fallback>
                <p:oleObj name="包装程序外壳对象" showAsIcon="1" r:id="rId7" imgW="580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90975" y="2396850"/>
                        <a:ext cx="5810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37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F3C4C-0CCC-4328-8D4F-BA710CFE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人脸检测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27ED50-24B2-41BA-A1E8-51A0800BE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6" y="882001"/>
            <a:ext cx="8372176" cy="3685858"/>
          </a:xfrm>
        </p:spPr>
        <p:txBody>
          <a:bodyPr>
            <a:normAutofit/>
          </a:bodyPr>
          <a:lstStyle/>
          <a:p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人脸检测的目标是找出图像中所有的人脸对应的位置，算法的输出是人脸外接矩形在图像中的坐标，可能还包括姿态如倾斜角度等信息。</a:t>
            </a:r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3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4B19E5-4C55-4B51-98A2-988825226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95686"/>
            <a:ext cx="3028021" cy="20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3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F0837-1630-4830-BD1F-4F257B33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人脸检测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56475B-0666-4FEA-8A7F-06EF9D153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应用：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人脸识别和验证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人脸跟踪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面部表情分析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面部属性识别（性别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年龄识别，颜值评估）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面部光照调整和变形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面部形状重建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图像视频检索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数字相册的组织和演示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5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E0C0B-F20E-4BB6-A4F1-2F916F70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人脸检测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CB29DA-C8AE-48F8-9FC3-86D555627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核心问题：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人脸可能出现在图像中的任何一个位置</a:t>
            </a: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人脸可能有不同的大小</a:t>
            </a: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人脸在图像中可能有不同的视角和姿态</a:t>
            </a: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人脸可能部分被遮挡</a:t>
            </a: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043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57426-94A8-46E7-94CE-E6B52330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人脸检测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1340AD-B520-43D1-929B-AED96424C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流程：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D0F9A6-1816-4A62-89EB-E1AE4FAD9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1" y="1059582"/>
            <a:ext cx="339861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1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5E357-C779-4897-9118-B18FD415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8DD47-4CD9-457E-A315-42A91528E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指标：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检测率：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识别出来的人脸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图中所有人脸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误检率：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识别错误的人脸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识别出来的人脸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漏检率：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未识别出来的人脸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图中所有人脸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速度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29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D7BC2-3F8F-4EDB-9837-25566DB8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146B3-13E2-4A83-933B-AE21764E6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常用方法：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预处理：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灰度调整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图像滤波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图像尺寸归一化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74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9C77F-FF1B-41E1-A774-0B289B07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NMS</a:t>
            </a:r>
            <a:r>
              <a:rPr lang="zh-CN" altLang="en-US"/>
              <a:t>（非极大值抑制）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1DFDA7-D604-45E3-BE45-3664CE92E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作用：去掉检测到的重复的检测框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A95E9F-5DEF-4F97-9BC2-9EFDD707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31591"/>
            <a:ext cx="3960440" cy="17730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F08E83-BF35-493C-B083-E95424A8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910043"/>
            <a:ext cx="3960440" cy="17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29513-FDCC-4D76-9F3D-22EA7029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0F47C-4B71-40AA-A630-4F259DCE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算法：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传统算法：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AdaBoost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框架：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haar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-like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特征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深度学习框架：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MTCNN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066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openailab">
  <a:themeElements>
    <a:clrScheme name="Custom 13">
      <a:dk1>
        <a:srgbClr val="000000"/>
      </a:dk1>
      <a:lt1>
        <a:srgbClr val="FFFFFF"/>
      </a:lt1>
      <a:dk2>
        <a:srgbClr val="61116A"/>
      </a:dk2>
      <a:lt2>
        <a:srgbClr val="F68A33"/>
      </a:lt2>
      <a:accent1>
        <a:srgbClr val="128CAB"/>
      </a:accent1>
      <a:accent2>
        <a:srgbClr val="ED174F"/>
      </a:accent2>
      <a:accent3>
        <a:srgbClr val="26CEAD"/>
      </a:accent3>
      <a:accent4>
        <a:srgbClr val="F68A33"/>
      </a:accent4>
      <a:accent5>
        <a:srgbClr val="00B1DB"/>
      </a:accent5>
      <a:accent6>
        <a:srgbClr val="61116A"/>
      </a:accent6>
      <a:hlink>
        <a:srgbClr val="128CAB"/>
      </a:hlink>
      <a:folHlink>
        <a:srgbClr val="9A8B7C"/>
      </a:folHlink>
    </a:clrScheme>
    <a:fontScheme name="OPEN AI LA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视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spDef>
      <a:spPr>
        <a:noFill/>
        <a:ln w="6350" cmpd="sng">
          <a:solidFill>
            <a:srgbClr val="FF0000"/>
          </a:solidFill>
        </a:ln>
        <a:effectLst/>
      </a:spPr>
      <a:bodyPr lIns="68589" tIns="34295" rIns="68589" bIns="34295" rtlCol="0" anchor="t"/>
      <a:lstStyle>
        <a:defPPr algn="ctr">
          <a:defRPr sz="1100" dirty="0" err="1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penailab" id="{167F3469-3BC5-4179-B691-4EBD8158B2F9}" vid="{AB43645B-9410-4B8E-AC75-17B61A41DC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ECD683-46A6-8A40-A56F-3A6E3F9DFA9F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4B3E189D714F49A85ED613D6AE4F95" ma:contentTypeVersion="26" ma:contentTypeDescription="Create a new document." ma:contentTypeScope="" ma:versionID="ec8655d02b7424c45c8e51ade375826e">
  <xsd:schema xmlns:xsd="http://www.w3.org/2001/XMLSchema" xmlns:xs="http://www.w3.org/2001/XMLSchema" xmlns:p="http://schemas.microsoft.com/office/2006/metadata/properties" xmlns:ns1="http://schemas.microsoft.com/sharepoint/v3" xmlns:ns2="fab4047d-50d7-459d-b2d8-04c237d58ee3" xmlns:ns3="f2ad5090-61a8-4b8c-ab70-68f4ff4d1933" targetNamespace="http://schemas.microsoft.com/office/2006/metadata/properties" ma:root="true" ma:fieldsID="f342d402e83ea7e63f830916b314a8be" ns1:_="" ns2:_="" ns3:_="">
    <xsd:import namespace="http://schemas.microsoft.com/sharepoint/v3"/>
    <xsd:import namespace="fab4047d-50d7-459d-b2d8-04c237d58ee3"/>
    <xsd:import namespace="f2ad5090-61a8-4b8c-ab70-68f4ff4d1933"/>
    <xsd:element name="properties">
      <xsd:complexType>
        <xsd:sequence>
          <xsd:element name="documentManagement">
            <xsd:complexType>
              <xsd:all>
                <xsd:element ref="ns2:Document_x0020_Owner"/>
                <xsd:element ref="ns2:Security0"/>
                <xsd:element ref="ns2:Document_x0020_Type" minOccurs="0"/>
                <xsd:element ref="ns2:Group"/>
                <xsd:element ref="ns2:Subgroup" minOccurs="0"/>
                <xsd:element ref="ns2:Product"/>
                <xsd:element ref="ns2:Safety_x002d_related_x0020_statements_x0020_in_x0020_presentation_x003f_" minOccurs="0"/>
                <xsd:element ref="ns2:Comply_x0020_with_x0020_safety_x0020_communications_x0020_guidelines_x003f_" minOccurs="0"/>
                <xsd:element ref="ns3:_dlc_DocId" minOccurs="0"/>
                <xsd:element ref="ns3:_dlc_DocIdUrl" minOccurs="0"/>
                <xsd:element ref="ns3:_dlc_DocIdPersistId" minOccurs="0"/>
                <xsd:element ref="ns2:Colour_x0020_Statu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2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3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4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4047d-50d7-459d-b2d8-04c237d58ee3" elementFormDefault="qualified">
    <xsd:import namespace="http://schemas.microsoft.com/office/2006/documentManagement/types"/>
    <xsd:import namespace="http://schemas.microsoft.com/office/infopath/2007/PartnerControls"/>
    <xsd:element name="Document_x0020_Owner" ma:index="8" ma:displayName="Document Owner" ma:list="UserInfo" ma:SharePointGroup="0" ma:internalName="Docum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0" ma:index="9" ma:displayName="Security" ma:default="NDA" ma:format="Dropdown" ma:internalName="Security0">
      <xsd:simpleType>
        <xsd:restriction base="dms:Choice">
          <xsd:enumeration value="NDA"/>
          <xsd:enumeration value="ARM Only"/>
          <xsd:enumeration value="Public"/>
        </xsd:restriction>
      </xsd:simpleType>
    </xsd:element>
    <xsd:element name="Document_x0020_Type" ma:index="10" nillable="true" ma:displayName="Document Type" ma:default="Benchmark" ma:format="Dropdown" ma:internalName="Document_x0020_Type">
      <xsd:simpleType>
        <xsd:restriction base="dms:Choice">
          <xsd:enumeration value="Benchmark"/>
          <xsd:enumeration value="Brochure"/>
          <xsd:enumeration value="Competitive Info"/>
          <xsd:enumeration value="Customer Presentation"/>
          <xsd:enumeration value="Datasheet"/>
          <xsd:enumeration value="Demo"/>
          <xsd:enumeration value="Elevator Pitch"/>
          <xsd:enumeration value="FAQ"/>
          <xsd:enumeration value="Other Presentation"/>
          <xsd:enumeration value="Other Supporting Material"/>
          <xsd:enumeration value="Product Brief"/>
          <xsd:enumeration value="Roadmap/Schedule"/>
          <xsd:enumeration value="Training"/>
          <xsd:enumeration value="Whitepaper"/>
        </xsd:restriction>
      </xsd:simpleType>
    </xsd:element>
    <xsd:element name="Group" ma:index="12" ma:displayName="Group" ma:indexed="true" ma:list="{1e1db78f-fb33-41b8-b660-c16e2b536886}" ma:internalName="Group" ma:showField="Title" ma:web="5f4ae47c-568b-4555-9a30-847936562c27">
      <xsd:simpleType>
        <xsd:restriction base="dms:Lookup"/>
      </xsd:simpleType>
    </xsd:element>
    <xsd:element name="Subgroup" ma:index="13" nillable="true" ma:displayName="Subgroup" ma:list="{833b5656-e3e2-4bb7-bd1e-4583f10622aa}" ma:internalName="Subgroup" ma:showField="Title" ma:web="5f4ae47c-568b-4555-9a30-847936562c27">
      <xsd:simpleType>
        <xsd:restriction base="dms:Lookup"/>
      </xsd:simpleType>
    </xsd:element>
    <xsd:element name="Product" ma:index="14" ma:displayName="Product" ma:indexed="true" ma:list="{50736085-4758-43b9-981b-11f348bd511e}" ma:internalName="Product" ma:showField="Title" ma:web="5f4ae47c-568b-4555-9a30-847936562c27">
      <xsd:simpleType>
        <xsd:restriction base="dms:Lookup"/>
      </xsd:simpleType>
    </xsd:element>
    <xsd:element name="Safety_x002d_related_x0020_statements_x0020_in_x0020_presentation_x003f_" ma:index="15" nillable="true" ma:displayName="Safety related statements in presentation" ma:default="0" ma:internalName="Safety_x002d_related_x0020_statements_x0020_in_x0020_presentation_x003f_">
      <xsd:simpleType>
        <xsd:restriction base="dms:Boolean"/>
      </xsd:simpleType>
    </xsd:element>
    <xsd:element name="Comply_x0020_with_x0020_safety_x0020_communications_x0020_guidelines_x003f_" ma:index="16" nillable="true" ma:displayName="Comply with safety communications guidelines" ma:default="0" ma:internalName="Comply_x0020_with_x0020_safety_x0020_communications_x0020_guidelines_x003f_">
      <xsd:simpleType>
        <xsd:restriction base="dms:Boolean"/>
      </xsd:simpleType>
    </xsd:element>
    <xsd:element name="Colour_x0020_Status" ma:index="20" nillable="true" ma:displayName="Colour Status" ma:default="Green" ma:format="Dropdown" ma:hidden="true" ma:internalName="Colour_x0020_Status" ma:readOnly="false">
      <xsd:simpleType>
        <xsd:restriction base="dms:Choice">
          <xsd:enumeration value="Green"/>
          <xsd:enumeration value="Ambe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_dlc_DocId" ma:index="1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Expiration" staticId="0x0101004E4B3E189D714F49A85ED613D6AE4F95|-1756139441" UniqueId="8490c30d-20e0-49c5-9df6-0258341f5e16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12</number>
                  <property>Modified</property>
                  <propertyId>28cf69c5-fa48-462a-b5cd-27b6f9d2bd5f</propertyId>
                  <period>months</period>
                </formula>
                <action type="workflow" id="1069b4ef-e6f3-4ad7-8c8e-772136578697"/>
              </data>
            </stages>
          </Schedule>
        </Schedules>
      </p:CustomData>
    </p:PolicyItem>
    <p:PolicyItem featureId="Microsoft.Office.RecordsManagement.PolicyFeatures.PolicyAudit" staticId="0x0101004E4B3E189D714F49A85ED613D6AE4F95|937198175" UniqueId="ef28f4cb-5c4a-46ed-a246-9d667b2e240e">
      <p:Name>Auditing</p:Name>
      <p:Description>Audits user actions on documents and list items to the Audit Log.</p:Description>
      <p:CustomData>
        <Audit>
          <View/>
        </Audit>
      </p:CustomData>
    </p:PolicyItem>
  </p:PolicyItems>
</p:Policy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lour_x0020_Status xmlns="fab4047d-50d7-459d-b2d8-04c237d58ee3">Green</Colour_x0020_Status>
    <Security0 xmlns="fab4047d-50d7-459d-b2d8-04c237d58ee3">NDA</Security0>
    <Document_x0020_Owner xmlns="fab4047d-50d7-459d-b2d8-04c237d58ee3">
      <UserInfo>
        <DisplayName>Soshun Arai</DisplayName>
        <AccountId>371</AccountId>
        <AccountType/>
      </UserInfo>
    </Document_x0020_Owner>
    <Document_x0020_Type xmlns="fab4047d-50d7-459d-b2d8-04c237d58ee3">Customer Presentation</Document_x0020_Type>
    <Subgroup xmlns="fab4047d-50d7-459d-b2d8-04c237d58ee3" xsi:nil="true"/>
    <Product xmlns="fab4047d-50d7-459d-b2d8-04c237d58ee3">166</Product>
    <Comply_x0020_with_x0020_safety_x0020_communications_x0020_guidelines_x003f_ xmlns="fab4047d-50d7-459d-b2d8-04c237d58ee3">true</Comply_x0020_with_x0020_safety_x0020_communications_x0020_guidelines_x003f_>
    <Safety_x002d_related_x0020_statements_x0020_in_x0020_presentation_x003f_ xmlns="fab4047d-50d7-459d-b2d8-04c237d58ee3">true</Safety_x002d_related_x0020_statements_x0020_in_x0020_presentation_x003f_>
    <Group xmlns="fab4047d-50d7-459d-b2d8-04c237d58ee3">15</Group>
    <_dlc_ExpireDateSaved xmlns="http://schemas.microsoft.com/sharepoint/v3" xsi:nil="true"/>
    <_dlc_ExpireDate xmlns="http://schemas.microsoft.com/sharepoint/v3">2016-11-24T14:30:38+00:00</_dlc_ExpireDate>
    <_dlc_DocId xmlns="f2ad5090-61a8-4b8c-ab70-68f4ff4d1933">ARM-ECM-0498527</_dlc_DocId>
    <_dlc_DocIdUrl xmlns="f2ad5090-61a8-4b8c-ab70-68f4ff4d1933">
      <Url>http://teamsites.arm.com/sites/salescollateral/_layouts/DocIdRedir.aspx?ID=ARM-ECM-0498527</Url>
      <Description>ARM-ECM-0498527</Description>
    </_dlc_DocIdUrl>
  </documentManagement>
</p:properties>
</file>

<file path=customXml/itemProps1.xml><?xml version="1.0" encoding="utf-8"?>
<ds:datastoreItem xmlns:ds="http://schemas.openxmlformats.org/officeDocument/2006/customXml" ds:itemID="{81907F51-8A80-421B-B512-31B80582F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ab4047d-50d7-459d-b2d8-04c237d58ee3"/>
    <ds:schemaRef ds:uri="f2ad5090-61a8-4b8c-ab70-68f4ff4d19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50FA43-9E36-4989-A665-0139C660FC54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BDC72D20-5FCA-4D5F-A33F-3F2D155C66D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312F9071-BD37-44BF-84C9-83C54834971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F2295A2A-CB29-4FA9-88D1-66134D63EE25}">
  <ds:schemaRefs>
    <ds:schemaRef ds:uri="fab4047d-50d7-459d-b2d8-04c237d58ee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f2ad5090-61a8-4b8c-ab70-68f4ff4d1933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openailab</Template>
  <TotalTime>59232</TotalTime>
  <Words>366</Words>
  <Application>Microsoft Office PowerPoint</Application>
  <PresentationFormat>全屏显示(16:9)</PresentationFormat>
  <Paragraphs>90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Verdana</vt:lpstr>
      <vt:lpstr>Wingdings</vt:lpstr>
      <vt:lpstr>Wingdings 2</vt:lpstr>
      <vt:lpstr>openailab</vt:lpstr>
      <vt:lpstr>包装程序外壳对象</vt:lpstr>
      <vt:lpstr>人脸检测</vt:lpstr>
      <vt:lpstr>人脸检测</vt:lpstr>
      <vt:lpstr>人脸检测</vt:lpstr>
      <vt:lpstr>人脸检测</vt:lpstr>
      <vt:lpstr>人脸检测</vt:lpstr>
      <vt:lpstr>人脸检测</vt:lpstr>
      <vt:lpstr>人脸检测</vt:lpstr>
      <vt:lpstr>NMS（非极大值抑制）</vt:lpstr>
      <vt:lpstr>人脸检测</vt:lpstr>
      <vt:lpstr>Haar-like特征 </vt:lpstr>
      <vt:lpstr>AdaBoost</vt:lpstr>
      <vt:lpstr>AdaBoost</vt:lpstr>
      <vt:lpstr>MTCNN</vt:lpstr>
      <vt:lpstr>MTCNN</vt:lpstr>
      <vt:lpstr>MTCNN</vt:lpstr>
      <vt:lpstr>MTCNN</vt:lpstr>
      <vt:lpstr>实践</vt:lpstr>
    </vt:vector>
  </TitlesOfParts>
  <Company>Arm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update</dc:title>
  <dc:creator>Ming Lu</dc:creator>
  <cp:lastModifiedBy>Jiang Hui</cp:lastModifiedBy>
  <cp:revision>2974</cp:revision>
  <cp:lastPrinted>2017-11-22T06:01:25Z</cp:lastPrinted>
  <dcterms:created xsi:type="dcterms:W3CDTF">2015-02-12T13:29:59Z</dcterms:created>
  <dcterms:modified xsi:type="dcterms:W3CDTF">2019-07-05T01:27:15Z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0x0101004E4B3E189D714F49A85ED613D6AE4F95</vt:lpwstr>
  </property>
  <property fmtid="{D5CDD505-2E9C-101B-9397-08002B2CF9AE}" pid="3" name="_dlc_policyId">
    <vt:lpwstr>0x0101004E4B3E189D714F49A85ED613D6AE4F95|-1756139441</vt:lpwstr>
  </property>
  <property fmtid="{D5CDD505-2E9C-101B-9397-08002B2CF9AE}" pid="4" name="ItemRetentionFormula">
    <vt:lpwstr>&lt;formula id="Microsoft.Office.RecordsManagement.PolicyFeatures.Expiration.Formula.BuiltIn"&gt;&lt;number&gt;12&lt;/number&gt;&lt;property&gt;Modified&lt;/property&gt;&lt;propertyId&gt;28cf69c5-fa48-462a-b5cd-27b6f9d2bd5f&lt;/propertyId&gt;&lt;period&gt;months&lt;/period&gt;&lt;/formula&gt;</vt:lpwstr>
  </property>
  <property fmtid="{D5CDD505-2E9C-101B-9397-08002B2CF9AE}" pid="5" name="_dlc_DocIdItemGuid">
    <vt:lpwstr>7332c214-2925-43b8-a9aa-e27c99e0c1ea</vt:lpwstr>
  </property>
</Properties>
</file>